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1" r:id="rId2"/>
    <p:sldId id="314" r:id="rId3"/>
    <p:sldId id="316" r:id="rId4"/>
    <p:sldId id="363" r:id="rId5"/>
    <p:sldId id="358" r:id="rId6"/>
    <p:sldId id="359" r:id="rId7"/>
    <p:sldId id="304" r:id="rId8"/>
    <p:sldId id="313" r:id="rId9"/>
    <p:sldId id="329" r:id="rId10"/>
    <p:sldId id="307" r:id="rId11"/>
    <p:sldId id="346" r:id="rId12"/>
    <p:sldId id="315" r:id="rId13"/>
    <p:sldId id="333" r:id="rId14"/>
    <p:sldId id="341" r:id="rId15"/>
    <p:sldId id="320" r:id="rId16"/>
    <p:sldId id="360" r:id="rId17"/>
    <p:sldId id="322" r:id="rId18"/>
    <p:sldId id="361" r:id="rId19"/>
    <p:sldId id="362" r:id="rId20"/>
    <p:sldId id="355" r:id="rId21"/>
    <p:sldId id="348" r:id="rId22"/>
    <p:sldId id="347" r:id="rId23"/>
    <p:sldId id="325" r:id="rId24"/>
    <p:sldId id="327" r:id="rId25"/>
  </p:sldIdLst>
  <p:sldSz cx="12192000" cy="6858000"/>
  <p:notesSz cx="6797675" cy="9872663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06" autoAdjust="0"/>
    <p:restoredTop sz="89937" autoAdjust="0"/>
  </p:normalViewPr>
  <p:slideViewPr>
    <p:cSldViewPr snapToGrid="0">
      <p:cViewPr varScale="1">
        <p:scale>
          <a:sx n="52" d="100"/>
          <a:sy n="52" d="100"/>
        </p:scale>
        <p:origin x="690" y="8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008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6B4B27F-3E0D-4163-9A5F-505B40364ABC}" type="datetime1">
              <a:rPr lang="nl-NL" smtClean="0"/>
              <a:t>2-4-2024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4A0D4-B89B-4ADD-AF9E-38636B40EE4E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0C897-3047-42ED-8A68-312740A54E76}" type="datetime1">
              <a:rPr lang="nl-NL" smtClean="0"/>
              <a:pPr/>
              <a:t>2-4-2024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51220"/>
            <a:ext cx="5438140" cy="333202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2869989-EB00-4EE7-BCB5-25BDC5BB29F8}" type="slidenum">
              <a:rPr lang="nl-NL" noProof="0" smtClean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32284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smtClean="0"/>
              <a:pPr rtl="0"/>
              <a:t>24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4295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smtClean="0"/>
              <a:pPr rtl="0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14421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Afgelopen jaar beperkte inspanning om contributie te innen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1 mailronde in april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dirty="0"/>
              <a:t>1 brievenronde in oktober/november</a:t>
            </a:r>
          </a:p>
          <a:p>
            <a:r>
              <a:rPr lang="nl-NL" dirty="0"/>
              <a:t>Eerste communicatie altijd na ALV. Na uitstel ALV bewust gewacht </a:t>
            </a:r>
            <a:r>
              <a:rPr lang="nl-NL" dirty="0" err="1"/>
              <a:t>ivm</a:t>
            </a:r>
            <a:r>
              <a:rPr lang="nl-NL" dirty="0"/>
              <a:t> geen activiteiten door Corona. Eerste communicatie 2020 moet dus nog uit.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noProof="0" smtClean="0"/>
              <a:t>9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882812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noProof="0" smtClean="0"/>
              <a:t>10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3783645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noProof="0" smtClean="0"/>
              <a:t>11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4164692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smtClean="0"/>
              <a:pPr rtl="0"/>
              <a:t>15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18176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smtClean="0"/>
              <a:pPr rtl="0"/>
              <a:t>17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0607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smtClean="0"/>
              <a:pPr rtl="0"/>
              <a:t>20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66050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2869989-EB00-4EE7-BCB5-25BDC5BB29F8}" type="slidenum">
              <a:rPr lang="nl-NL" smtClean="0"/>
              <a:pPr rtl="0"/>
              <a:t>23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20788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e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Rechte verbindingslijn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e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Rechte verbindingslijn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chte verbindingslijn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echte verbindingslijn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echte verbindingslijn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echte verbindingslijn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e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Rechte verbindingslijn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Rechte verbindingslijn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Rechte verbindingslijn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echte verbindingslijn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echte verbindingslijn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Rechte verbindingslijn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echte verbindingslijn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echte verbindingslijn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echte verbindingslijn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echte verbindingslijn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e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Rechte verbindingslijn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chte verbindingslijn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chte verbindingslijn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chte verbindingslijn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chte verbindingslijn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e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Rechte verbindingslijn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Rechte verbindingslijn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echte verbindingslijn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echte verbindingslijn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echte verbindingslijn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Rechte verbindingslijn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chte verbindingslijn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chte verbindingslijn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echte verbindingslijn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rtlCol="0"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de ondertitelstijl van het model te bewerken</a:t>
            </a:r>
            <a:endParaRPr lang="nl-NL" noProof="0" dirty="0"/>
          </a:p>
        </p:txBody>
      </p:sp>
      <p:cxnSp>
        <p:nvCxnSpPr>
          <p:cNvPr id="58" name="Rechte verbindingslijn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Afbeelding 7">
            <a:extLst>
              <a:ext uri="{FF2B5EF4-FFF2-40B4-BE49-F238E27FC236}">
                <a16:creationId xmlns:a16="http://schemas.microsoft.com/office/drawing/2014/main" id="{02C90CFF-D122-4A6A-9C32-9E5C777F13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725600" y="108000"/>
            <a:ext cx="4345220" cy="17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C2ACAA7-7EFC-41E9-B589-E5EDA2ABD0D7}" type="datetime1">
              <a:rPr lang="nl-NL" noProof="0" smtClean="0"/>
              <a:t>2-4-2024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noProof="0" smtClean="0"/>
              <a:t>‹nr.›</a:t>
            </a:fld>
            <a:endParaRPr lang="nl-NL" noProof="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78158365-CC61-41B7-AC18-E81EB7478E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400000">
            <a:off x="10178648" y="908101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 rtlCol="0"/>
          <a:lstStyle/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B15D37-081D-461D-85B7-1313DAE54EBB}" type="datetime1">
              <a:rPr lang="nl-NL" noProof="0" smtClean="0"/>
              <a:t>2-4-2024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noProof="0" smtClean="0"/>
              <a:t>‹nr.›</a:t>
            </a:fld>
            <a:endParaRPr lang="nl-NL" noProof="0" dirty="0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BE7EBC8-9524-4964-8A08-B9CFB61AE7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5400000">
            <a:off x="10178648" y="908101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60400DB-2BFD-4B3C-88C2-7018670CAA5A}" type="datetime1">
              <a:rPr lang="nl-NL" noProof="0" smtClean="0"/>
              <a:t>2-4-2024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noProof="0" smtClean="0"/>
              <a:t>‹nr.›</a:t>
            </a:fld>
            <a:endParaRPr lang="nl-NL" noProof="0" dirty="0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F5760A36-EC41-460D-9D34-10CA749DCC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5600" y="108000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Rechte verbindingslijn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e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Rechte verbindingslijn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Rechte verbindingslijn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echte verbindingslijn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echte verbindingslijn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echte verbindingslijn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e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Rechte verbindingslijn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Rechte verbindingslijn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echte verbindingslijn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echte verbindingslijn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echte verbindingslijn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Rechte verbindingslijn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Rechte verbindingslijn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echte verbindingslijn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echte verbindingslijn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echte verbindingslijn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e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Rechte verbindingslijn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chte verbindingslijn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chte verbindingslijn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chte verbindingslijn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chte verbindingslijn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e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Rechte verbindingslijn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Rechte verbindingslijn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echte verbindingslijn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echte verbindingslijn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echte verbindingslijn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Rechte verbindingslijn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chte verbindingslijn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chte verbindingslijn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echte verbindingslijn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echte verbindingslijn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rtlCol="0"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pPr rtl="0"/>
            <a:r>
              <a:rPr lang="nl-NL" noProof="0" dirty="0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cxnSp>
        <p:nvCxnSpPr>
          <p:cNvPr id="58" name="Rechte verbindingslijn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Afbeelding 4">
            <a:extLst>
              <a:ext uri="{FF2B5EF4-FFF2-40B4-BE49-F238E27FC236}">
                <a16:creationId xmlns:a16="http://schemas.microsoft.com/office/drawing/2014/main" id="{8AF2EB30-E686-479D-9C99-0A53EDDBD2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259942" y="110190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FA4E751-31F9-4996-84CF-5EAFC05E7E71}" type="datetime1">
              <a:rPr lang="nl-NL" noProof="0" smtClean="0"/>
              <a:t>2-4-2024</a:t>
            </a:fld>
            <a:endParaRPr lang="nl-NL" noProof="0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noProof="0" smtClean="0"/>
              <a:t>‹nr.›</a:t>
            </a:fld>
            <a:endParaRPr lang="nl-NL" noProof="0" dirty="0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4EB2D710-ACE6-4D9A-A475-AC0A9FFB61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5600" y="108000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1770B06-6C21-4CB7-8028-9CDDD6E215A2}" type="datetime1">
              <a:rPr lang="nl-NL" noProof="0" smtClean="0"/>
              <a:t>2-4-2024</a:t>
            </a:fld>
            <a:endParaRPr lang="nl-NL" noProof="0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noProof="0" smtClean="0"/>
              <a:t>‹nr.›</a:t>
            </a:fld>
            <a:endParaRPr lang="nl-NL" noProof="0" dirty="0"/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2AD05001-F89E-4D0A-BC65-2269614F6D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5600" y="108000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6CD44C-4001-4C01-9E83-7F3A62385684}" type="datetime1">
              <a:rPr lang="nl-NL" noProof="0" smtClean="0"/>
              <a:t>2-4-2024</a:t>
            </a:fld>
            <a:endParaRPr lang="nl-NL" noProof="0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noProof="0" smtClean="0"/>
              <a:t>‹nr.›</a:t>
            </a:fld>
            <a:endParaRPr lang="nl-NL" noProof="0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31692A9D-D9FC-432E-AF9E-89732991D9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5600" y="108000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e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Rechte verbindingslijn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Rechte verbindingslijn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Rechte verbindingslijn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Rechte verbindingslijn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Rechte verbindingslijn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Rechte verbindingslijn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Rechte verbindingslijn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Rechte verbindingslijn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Rechte verbindingslijn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Rechte verbindingslijn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Rechte verbindingslijn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Rechte verbindingslijn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Rechte verbindingslijn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Rechte verbindingslijn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Rechte verbindingslijn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Rechte verbindingslijn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e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Rechte verbindingslijn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Rechte verbindingslijn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Rechte verbindingslijn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Rechte verbindingslijn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Rechte verbindingslijn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e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Rechte verbindingslijn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Rechte verbindingslijn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Rechte verbindingslijn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Rechte verbindingslijn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Rechte verbindingslijn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Rechte verbindingslijn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Rechte verbindingslijn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Rechte verbindingslijn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Rechte verbindingslijn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Rechte verbindingslijn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e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Rechte verbindingslijn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Rechte verbindingslijn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Rechte verbindingslijn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Rechte verbindingslijn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Rechte verbindingslijn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e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Rechte verbindingslijn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Rechte verbindingslijn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Rechte verbindingslijn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Rechte verbindingslijn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Rechte verbindingslijn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Rechte verbindingslijn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Rechte verbindingslijn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Rechte verbindingslijn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Rechte verbindingslijn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Rechte verbindingslijn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Tijdelijke aanduiding voor voettekst 21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212" name="Tijdelijke aanduiding voor datum 21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594EBFF-B374-4CF0-BEB5-61ECE8C2A242}" type="datetime1">
              <a:rPr lang="nl-NL" noProof="0" smtClean="0"/>
              <a:t>2-4-2024</a:t>
            </a:fld>
            <a:endParaRPr lang="nl-NL" noProof="0" dirty="0"/>
          </a:p>
        </p:txBody>
      </p:sp>
      <p:sp>
        <p:nvSpPr>
          <p:cNvPr id="214" name="Tijdelijke aanduiding voor dianummer 21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31375A4-56A4-47D6-9801-1991572033F7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  <p:pic>
        <p:nvPicPr>
          <p:cNvPr id="58" name="Afbeelding 57">
            <a:extLst>
              <a:ext uri="{FF2B5EF4-FFF2-40B4-BE49-F238E27FC236}">
                <a16:creationId xmlns:a16="http://schemas.microsoft.com/office/drawing/2014/main" id="{F4005661-DA02-4A4A-AF52-567773A5166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55600" y="108000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e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Rechte verbindingslijn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e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Rechte verbindingslijn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echte verbindingslijn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echte verbindingslijn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echte verbindingslijn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Rechte verbindingslijn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e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Rechte verbindingslijn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echte verbindingslijn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echte verbindingslijn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Rechte verbindingslijn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Rechte verbindingslijn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Rechte verbindingslijn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echte verbindingslijn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echte verbindingslijn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echte verbindingslijn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Rechte verbindingslijn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e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Rechte verbindingslijn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chte verbindingslijn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chte verbindingslijn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chte verbindingslijn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e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Rechte verbindingslijn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echte verbindingslijn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echte verbindingslijn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echte verbindingslijn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Rechte verbindingslijn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Rechte verbindingslijn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echte verbindingslijn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echte verbindingslijn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chte verbindingslijn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Rechte verbindingslijn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hthoek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Tekststijl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  <a:endParaRPr lang="nl-NL" noProof="0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cxnSp>
        <p:nvCxnSpPr>
          <p:cNvPr id="60" name="Rechte verbindingslijn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B43B12A8-69E1-4755-A792-48304CBC9888}" type="datetime1">
              <a:rPr lang="nl-NL" noProof="0" smtClean="0"/>
              <a:t>2-4-2024</a:t>
            </a:fld>
            <a:endParaRPr lang="nl-NL" noProof="0" dirty="0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E31375A4-56A4-47D6-9801-1991572033F7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  <p:pic>
        <p:nvPicPr>
          <p:cNvPr id="64" name="Afbeelding 63">
            <a:extLst>
              <a:ext uri="{FF2B5EF4-FFF2-40B4-BE49-F238E27FC236}">
                <a16:creationId xmlns:a16="http://schemas.microsoft.com/office/drawing/2014/main" id="{21D408B6-49A1-4CAF-BB08-69688ECF3F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478" y="81256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Rechte verbindingslijn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echte verbindingslijn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echte verbindingslijn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chte verbindingslijn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echte verbindingslijn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echte verbindingslijn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e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Rechte verbindingslijn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Rechte verbindingslijn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Rechte verbindingslijn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Rechte verbindingslijn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Rechte verbindingslijn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e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Rechte verbindingslijn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Rechte verbindingslijn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Rechte verbindingslijn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Rechte verbindingslijn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Rechte verbindingslijn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Rechte verbindingslijn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Rechte verbindingslijn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Rechte verbindingslijn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Rechte verbindingslijn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Rechte verbindingslijn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e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Rechte verbindingslijn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chte verbindingslijn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chte verbindingslijn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chte verbindingslijn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chte verbindingslijn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e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Rechte verbindingslijn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Rechte verbindingslijn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Rechte verbindingslijn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Rechte verbindingslijn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Rechte verbindingslijn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Rechte verbindingslijn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chte verbindingslijn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Rechte verbindingslijn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Rechte verbindingslijn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Rechte verbindingslijn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hthoek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nl-NL" noProof="0" dirty="0"/>
          </a:p>
        </p:txBody>
      </p:sp>
      <p:cxnSp>
        <p:nvCxnSpPr>
          <p:cNvPr id="59" name="Rechte verbindingslijn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rtlCol="0"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stijl te bewerken</a:t>
            </a:r>
            <a:endParaRPr lang="nl-NL" noProof="0" dirty="0"/>
          </a:p>
        </p:txBody>
      </p:sp>
      <p:sp>
        <p:nvSpPr>
          <p:cNvPr id="3" name="Tijdelijke aanduiding voor afbeelding 2" descr="Een lege tijdelijke aanduiding om een afbeelding toe te voegen. Klik op de tijdelijke aanduiding en selecteer de afbeelding die u wilt toevoegen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 dirty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 rtlCol="0"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Tekststijl van het model bewerken</a:t>
            </a:r>
          </a:p>
        </p:txBody>
      </p:sp>
      <p:pic>
        <p:nvPicPr>
          <p:cNvPr id="62" name="Afbeelding 61">
            <a:extLst>
              <a:ext uri="{FF2B5EF4-FFF2-40B4-BE49-F238E27FC236}">
                <a16:creationId xmlns:a16="http://schemas.microsoft.com/office/drawing/2014/main" id="{33A863E4-D036-43E8-A571-D3F2DD65D1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478" y="81256"/>
            <a:ext cx="2811091" cy="114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e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Rechte verbindingslijn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Rechte verbindingslijn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Rechte verbindingslijn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Rechte verbindingslijn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echte verbindingslijn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Rechte verbindingslijn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Rechte verbindingslijn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Rechte verbindingslijn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Rechte verbindingslijn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echte verbindingslijn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Rechte verbindingslijn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Rechte verbindingslijn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Rechte verbindingslijn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Rechte verbindingslijn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Rechte verbindingslijn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Rechte verbindingslijn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e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Rechte verbindingslijn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Rechte verbindingslijn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Rechte verbindingslijn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Rechte verbindingslijn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Rechte verbindingslijn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e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Rechte verbindingslijn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Rechte verbindingslijn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Rechte verbindingslijn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Rechte verbindingslijn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Rechte verbindingslijn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Rechte verbindingslijn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Rechte verbindingslijn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Rechte verbindingslijn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Rechte verbindingslijn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Rechte verbindingslijn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e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Rechte verbindingslijn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Rechte verbindingslijn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Rechte verbindingslijn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Rechte verbindingslijn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Rechte verbindingslijn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e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Rechte verbindingslijn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Rechte verbindingslijn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Rechte verbindingslijn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Rechte verbindingslijn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Rechte verbindingslijn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Rechte verbindingslijn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Rechte verbindingslijn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Rechte verbindingslijn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Rechte verbindingslijn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Rechte verbindingslijn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nl-NL" noProof="0" dirty="0"/>
              <a:t>Klik om de titelstijl van het model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 dirty="0"/>
              <a:t>Klik om de tekststijlen van het model te bewerken</a:t>
            </a:r>
          </a:p>
          <a:p>
            <a:pPr lvl="1" rtl="0"/>
            <a:r>
              <a:rPr lang="nl-NL" noProof="0" dirty="0"/>
              <a:t>Tweede niveau</a:t>
            </a:r>
          </a:p>
          <a:p>
            <a:pPr lvl="2" rtl="0"/>
            <a:r>
              <a:rPr lang="nl-NL" noProof="0" dirty="0"/>
              <a:t>Derde niveau</a:t>
            </a:r>
          </a:p>
          <a:p>
            <a:pPr lvl="3" rtl="0"/>
            <a:r>
              <a:rPr lang="nl-NL" noProof="0" dirty="0"/>
              <a:t>Vierde niveau</a:t>
            </a:r>
          </a:p>
          <a:p>
            <a:pPr lvl="4" rtl="0"/>
            <a:r>
              <a:rPr lang="nl-NL" noProof="0" dirty="0"/>
              <a:t>Vijfde niveau</a:t>
            </a:r>
          </a:p>
        </p:txBody>
      </p:sp>
      <p:cxnSp>
        <p:nvCxnSpPr>
          <p:cNvPr id="148" name="Rechte verbindingslijn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91933DC6-4C26-4E72-B363-AC1D3AC70E60}" type="datetime1">
              <a:rPr lang="nl-NL" noProof="0" smtClean="0"/>
              <a:t>2-4-2024</a:t>
            </a:fld>
            <a:endParaRPr lang="nl-NL" noProof="0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pPr rtl="0"/>
            <a:fld id="{E31375A4-56A4-47D6-9801-1991572033F7}" type="slidenum">
              <a:rPr lang="nl-NL" noProof="0" smtClean="0"/>
              <a:pPr rtl="0"/>
              <a:t>‹nr.›</a:t>
            </a:fld>
            <a:endParaRPr lang="nl-NL" noProof="0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nl-NL" dirty="0"/>
              <a:t>Algemene ledenvergadering</a:t>
            </a:r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nl-NL" dirty="0"/>
              <a:t>Woensdag 10 april 2024</a:t>
            </a:r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EB402CD-0173-4C11-A36E-138A90E8CF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9531" y="1602823"/>
            <a:ext cx="8085714" cy="3171429"/>
          </a:xfrm>
          <a:prstGeom prst="rect">
            <a:avLst/>
          </a:prstGeom>
        </p:spPr>
      </p:pic>
      <p:sp>
        <p:nvSpPr>
          <p:cNvPr id="10" name="Titel 1">
            <a:extLst>
              <a:ext uri="{FF2B5EF4-FFF2-40B4-BE49-F238E27FC236}">
                <a16:creationId xmlns:a16="http://schemas.microsoft.com/office/drawing/2014/main" id="{BE43F059-BE08-40B7-A003-2AD36EBE9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34" y="-211490"/>
            <a:ext cx="9642987" cy="1130044"/>
          </a:xfr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dirty="0" err="1"/>
              <a:t>Inkomsten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3939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>
            <a:extLst>
              <a:ext uri="{FF2B5EF4-FFF2-40B4-BE49-F238E27FC236}">
                <a16:creationId xmlns:a16="http://schemas.microsoft.com/office/drawing/2014/main" id="{475646C2-AB1C-438B-BDE4-63CA06CB7280}"/>
              </a:ext>
            </a:extLst>
          </p:cNvPr>
          <p:cNvSpPr txBox="1"/>
          <p:nvPr/>
        </p:nvSpPr>
        <p:spPr>
          <a:xfrm>
            <a:off x="1295400" y="1082445"/>
            <a:ext cx="94516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 dirty="0"/>
              <a:t>4.270 aan burendag en Sinterklaas-attentie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200" dirty="0"/>
              <a:t>1340 overige kosten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927FCEE-FD79-4771-8C77-5EF123ACC4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34" y="1082445"/>
            <a:ext cx="8085714" cy="5038095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E48C68B3-FA5D-43FA-83B8-C465F33A2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834" y="-211490"/>
            <a:ext cx="9642987" cy="1130044"/>
          </a:xfr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dirty="0" err="1"/>
              <a:t>Uitgaven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3366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B0286-DA83-4E1C-AD0F-00E26A738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Bevindingen kascommissie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DC616D-7B09-444A-ADEC-63AF725A3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4879622" cy="3809999"/>
          </a:xfrm>
        </p:spPr>
        <p:txBody>
          <a:bodyPr/>
          <a:lstStyle/>
          <a:p>
            <a:r>
              <a:rPr lang="nl-NL" dirty="0"/>
              <a:t>Kascommissie 2022</a:t>
            </a:r>
          </a:p>
          <a:p>
            <a:pPr lvl="1"/>
            <a:r>
              <a:rPr lang="nl-NL" dirty="0"/>
              <a:t> Joram Adelaar</a:t>
            </a:r>
          </a:p>
          <a:p>
            <a:pPr lvl="1"/>
            <a:r>
              <a:rPr lang="nl-NL" dirty="0"/>
              <a:t>Daan Peters</a:t>
            </a:r>
          </a:p>
          <a:p>
            <a:r>
              <a:rPr lang="nl-NL" dirty="0"/>
              <a:t>Kascommissielid voor 2023</a:t>
            </a:r>
          </a:p>
          <a:p>
            <a:pPr lvl="1"/>
            <a:r>
              <a:rPr lang="nl-NL" dirty="0"/>
              <a:t>Daan Peters</a:t>
            </a:r>
          </a:p>
          <a:p>
            <a:pPr lvl="1"/>
            <a:r>
              <a:rPr lang="nl-NL" dirty="0"/>
              <a:t>Oproep voor nieuw lid (2 jaar)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54D064-5A46-0DC1-C2B7-AA5401C42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0156" y="1381676"/>
            <a:ext cx="4942857" cy="440952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928EC02-1982-7C8B-359A-37AC27AEB984}"/>
              </a:ext>
            </a:extLst>
          </p:cNvPr>
          <p:cNvSpPr/>
          <p:nvPr/>
        </p:nvSpPr>
        <p:spPr>
          <a:xfrm>
            <a:off x="471948" y="398206"/>
            <a:ext cx="516194" cy="50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8072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B0286-DA83-4E1C-AD0F-00E26A738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nl-NL" dirty="0"/>
              <a:t>Toelichting begroting 2022</a:t>
            </a:r>
            <a:br>
              <a:rPr lang="nl-NL" dirty="0"/>
            </a:br>
            <a:r>
              <a:rPr lang="nl-NL" dirty="0"/>
              <a:t>Inkomsten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4415C5-47D6-44FE-884C-DAB683363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513191"/>
            <a:ext cx="8104762" cy="2038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63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B0286-DA83-4E1C-AD0F-00E26A738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nl-NL" dirty="0"/>
              <a:t>Toelichting begroting 2022</a:t>
            </a:r>
            <a:br>
              <a:rPr lang="nl-NL" dirty="0"/>
            </a:br>
            <a:r>
              <a:rPr lang="nl-NL" dirty="0"/>
              <a:t>Uitgaven</a:t>
            </a:r>
          </a:p>
        </p:txBody>
      </p:sp>
      <p:sp>
        <p:nvSpPr>
          <p:cNvPr id="5" name="Tijdelijke aanduiding voor inhoud 2">
            <a:extLst>
              <a:ext uri="{FF2B5EF4-FFF2-40B4-BE49-F238E27FC236}">
                <a16:creationId xmlns:a16="http://schemas.microsoft.com/office/drawing/2014/main" id="{89468258-CBC2-4113-BFCB-118ECAF16F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5756564"/>
            <a:ext cx="9601200" cy="398321"/>
          </a:xfrm>
        </p:spPr>
        <p:txBody>
          <a:bodyPr/>
          <a:lstStyle/>
          <a:p>
            <a:r>
              <a:rPr lang="nl-NL" dirty="0"/>
              <a:t>Vaststelling begroting (Poll)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2E9F7C-802C-44A1-A7CD-35003EED38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1646238"/>
            <a:ext cx="8104762" cy="3733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68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5. Décharge bestuur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dirty="0"/>
              <a:t>Door Rob de Jong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1514F5C-3CB2-0587-479D-BEE0D7BF0D22}"/>
              </a:ext>
            </a:extLst>
          </p:cNvPr>
          <p:cNvSpPr/>
          <p:nvPr/>
        </p:nvSpPr>
        <p:spPr>
          <a:xfrm>
            <a:off x="471948" y="398206"/>
            <a:ext cx="516194" cy="50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356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A6E018-BE82-011E-2A4B-E982E70D2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Bestuurswisseling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193B4F5-3C80-2D71-D794-45A6452CE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Voorzitter : vacant per ultimo 2024</a:t>
            </a:r>
          </a:p>
          <a:p>
            <a:r>
              <a:rPr lang="nl-NL" dirty="0"/>
              <a:t>Secretaris : vacant sinds mei 2022</a:t>
            </a:r>
          </a:p>
          <a:p>
            <a:r>
              <a:rPr lang="nl-NL" dirty="0"/>
              <a:t>Bestuurslid communicatie: vacant sinds januari 2021</a:t>
            </a:r>
          </a:p>
        </p:txBody>
      </p:sp>
    </p:spTree>
    <p:extLst>
      <p:ext uri="{BB962C8B-B14F-4D97-AF65-F5344CB8AC3E}">
        <p14:creationId xmlns:p14="http://schemas.microsoft.com/office/powerpoint/2010/main" val="293032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6. Statutenwijziging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dirty="0"/>
              <a:t>Door Bart Wolters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1C781B7-451D-2BBE-BDC0-26FD1CE53E2F}"/>
              </a:ext>
            </a:extLst>
          </p:cNvPr>
          <p:cNvSpPr/>
          <p:nvPr/>
        </p:nvSpPr>
        <p:spPr>
          <a:xfrm>
            <a:off x="471948" y="398206"/>
            <a:ext cx="516194" cy="50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091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4EA9FE-2932-B2EA-0B33-649D1BAF5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Kernvragen statutenwijziging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B644AB8-FB14-E62D-9846-191A52D47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/>
              <a:t>1. Heeft de Bewonersvereniging (BVS) nog bestaansrecht?</a:t>
            </a:r>
          </a:p>
          <a:p>
            <a:r>
              <a:rPr lang="nl-NL" dirty="0"/>
              <a:t>2. Moet de BVS blijven samenwerken met </a:t>
            </a:r>
            <a:r>
              <a:rPr lang="nl-NL" dirty="0" err="1"/>
              <a:t>Abrona</a:t>
            </a:r>
            <a:r>
              <a:rPr lang="nl-NL" dirty="0"/>
              <a:t>?</a:t>
            </a:r>
          </a:p>
          <a:p>
            <a:r>
              <a:rPr lang="nl-NL" dirty="0"/>
              <a:t>3. Zijn de huidige BVS doelstellingen nog actueel en toekomstgericht?</a:t>
            </a:r>
          </a:p>
          <a:p>
            <a:r>
              <a:rPr lang="nl-NL" dirty="0"/>
              <a:t>4. Moet de BVS haar toezichthoudende functie blijven vervullen?</a:t>
            </a:r>
          </a:p>
          <a:p>
            <a:r>
              <a:rPr lang="nl-NL" dirty="0"/>
              <a:t>5. Moeten de geldende verplichtingen in stand gehouden worden?</a:t>
            </a:r>
          </a:p>
          <a:p>
            <a:r>
              <a:rPr lang="nl-NL" dirty="0"/>
              <a:t>6. Moet iedere bewoner in de wijk verplicht lid zijn van de BVS?</a:t>
            </a:r>
          </a:p>
          <a:p>
            <a:r>
              <a:rPr lang="nl-NL" dirty="0"/>
              <a:t>7. Moeten de bewoners de verplichte contributie blijven betalen?</a:t>
            </a:r>
          </a:p>
          <a:p>
            <a:r>
              <a:rPr lang="nl-NL" dirty="0"/>
              <a:t>8. Moetende voorwaarden bij statutenwijzing gehandhaafd blijven?</a:t>
            </a:r>
          </a:p>
        </p:txBody>
      </p:sp>
    </p:spTree>
    <p:extLst>
      <p:ext uri="{BB962C8B-B14F-4D97-AF65-F5344CB8AC3E}">
        <p14:creationId xmlns:p14="http://schemas.microsoft.com/office/powerpoint/2010/main" val="4060950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667A6A-2F34-8FF0-27D7-10BD7A622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Statutenwijziging (vervolg)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3D9705D-FC1B-F619-54CF-3DAB2402A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A. Toezichthoudende taak BVS: uitsluitend uit het statuut te verwijderen </a:t>
            </a:r>
            <a:r>
              <a:rPr lang="nl-NL" dirty="0" err="1"/>
              <a:t>dmv</a:t>
            </a:r>
            <a:r>
              <a:rPr lang="nl-NL" dirty="0"/>
              <a:t> alle door bewoners ondertekende statuten bewoners notarieel te wijzigen!</a:t>
            </a:r>
          </a:p>
          <a:p>
            <a:r>
              <a:rPr lang="nl-NL" dirty="0"/>
              <a:t>B. Hoe verder? </a:t>
            </a:r>
          </a:p>
          <a:p>
            <a:r>
              <a:rPr lang="nl-NL" dirty="0"/>
              <a:t>               - in stemming brengen (ingelaste) ALV </a:t>
            </a:r>
          </a:p>
          <a:p>
            <a:r>
              <a:rPr lang="nl-NL" dirty="0"/>
              <a:t>               - huis aan huis enquête onder alle wijkbewoners </a:t>
            </a:r>
          </a:p>
          <a:p>
            <a:r>
              <a:rPr lang="nl-NL" dirty="0"/>
              <a:t>               - het statuut laten zoals het nu is </a:t>
            </a:r>
          </a:p>
        </p:txBody>
      </p:sp>
    </p:spTree>
    <p:extLst>
      <p:ext uri="{BB962C8B-B14F-4D97-AF65-F5344CB8AC3E}">
        <p14:creationId xmlns:p14="http://schemas.microsoft.com/office/powerpoint/2010/main" val="98949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007D84-2711-48EC-A1E4-054EEF76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1. Welkom en Agenda</a:t>
            </a: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8C84027C-477E-44BF-B1D0-07F9992808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3809999"/>
          </a:xfrm>
        </p:spPr>
        <p:txBody>
          <a:bodyPr>
            <a:normAutofit/>
          </a:bodyPr>
          <a:lstStyle/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endParaRPr lang="nl-NL" sz="2400" dirty="0"/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Welkom en Agenda</a:t>
            </a:r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Inbraakpreventie (door ex-inbreker)</a:t>
            </a:r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Sterrenberg Aardgasvrij  </a:t>
            </a:r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Financiën 2023 &amp; Begroting 2024</a:t>
            </a:r>
            <a:endParaRPr lang="nl-NL" sz="2400" strike="sngStrike" dirty="0"/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Décharge bestuur</a:t>
            </a:r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Statutenwijziging</a:t>
            </a:r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Activiteitenkalender 2024</a:t>
            </a:r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Binnengekomen vragen</a:t>
            </a:r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Rondvraag</a:t>
            </a:r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r>
              <a:rPr lang="nl-NL" sz="2400" dirty="0"/>
              <a:t>Sluiting</a:t>
            </a:r>
          </a:p>
          <a:p>
            <a:pPr marL="457200" indent="-457200">
              <a:lnSpc>
                <a:spcPct val="20000"/>
              </a:lnSpc>
              <a:buFont typeface="+mj-lt"/>
              <a:buAutoNum type="arabicPeriod"/>
            </a:pPr>
            <a:endParaRPr lang="nl-NL" sz="2400" dirty="0"/>
          </a:p>
          <a:p>
            <a:endParaRPr lang="nl-NL" sz="2400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7B2D869-74E4-9C4C-4A0B-3E437BE382C8}"/>
              </a:ext>
            </a:extLst>
          </p:cNvPr>
          <p:cNvSpPr/>
          <p:nvPr/>
        </p:nvSpPr>
        <p:spPr>
          <a:xfrm>
            <a:off x="471948" y="398206"/>
            <a:ext cx="516194" cy="50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654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7. Activiteitenkalender 2024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dirty="0"/>
              <a:t>Door Bart Wolters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F080E16-B093-6C2E-D7F3-37F93CDB2B0C}"/>
              </a:ext>
            </a:extLst>
          </p:cNvPr>
          <p:cNvSpPr/>
          <p:nvPr/>
        </p:nvSpPr>
        <p:spPr>
          <a:xfrm>
            <a:off x="471948" y="398206"/>
            <a:ext cx="516194" cy="50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70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118234-1CB2-4352-A567-CE4CA4A4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95607"/>
            <a:ext cx="9601200" cy="1142385"/>
          </a:xfrm>
        </p:spPr>
        <p:txBody>
          <a:bodyPr/>
          <a:lstStyle/>
          <a:p>
            <a:r>
              <a:rPr lang="nl-NL" dirty="0"/>
              <a:t>Activiteiten 2024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F4664C-491B-42FC-A109-CF54A09B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20 Maart: Clean up </a:t>
            </a:r>
            <a:r>
              <a:rPr lang="nl-NL" dirty="0" err="1"/>
              <a:t>day</a:t>
            </a:r>
            <a:endParaRPr lang="nl-NL" dirty="0"/>
          </a:p>
          <a:p>
            <a:r>
              <a:rPr lang="nl-NL" dirty="0"/>
              <a:t>27 April: Koningsdag (afgelast)</a:t>
            </a:r>
          </a:p>
          <a:p>
            <a:r>
              <a:rPr lang="nl-NL" dirty="0"/>
              <a:t>28 September: Burendag (afgelast)</a:t>
            </a:r>
          </a:p>
          <a:p>
            <a:r>
              <a:rPr lang="nl-NL" dirty="0"/>
              <a:t>11 November: Sint Maarten (afgelast)</a:t>
            </a:r>
          </a:p>
          <a:p>
            <a:r>
              <a:rPr lang="nl-NL" dirty="0"/>
              <a:t>23  november: Sinterklaasfeest (afgelast)</a:t>
            </a:r>
          </a:p>
          <a:p>
            <a:r>
              <a:rPr lang="nl-NL" dirty="0"/>
              <a:t>31 december: Wijkvuurwerk (afgelast)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75D2ECD-5335-CF60-C599-5201CD2E1594}"/>
              </a:ext>
            </a:extLst>
          </p:cNvPr>
          <p:cNvSpPr/>
          <p:nvPr/>
        </p:nvSpPr>
        <p:spPr>
          <a:xfrm>
            <a:off x="471948" y="398206"/>
            <a:ext cx="516194" cy="50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1148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B4621-5FDC-41C1-84A6-994D0FCC3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8. Binnengekomen vragen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31722CB-00C6-4BA4-93B8-299353B52D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Door Rob de Jong</a:t>
            </a:r>
          </a:p>
        </p:txBody>
      </p:sp>
    </p:spTree>
    <p:extLst>
      <p:ext uri="{BB962C8B-B14F-4D97-AF65-F5344CB8AC3E}">
        <p14:creationId xmlns:p14="http://schemas.microsoft.com/office/powerpoint/2010/main" val="40239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400" y="2503473"/>
            <a:ext cx="9601200" cy="2743200"/>
          </a:xfrm>
        </p:spPr>
        <p:txBody>
          <a:bodyPr rtlCol="0"/>
          <a:lstStyle/>
          <a:p>
            <a:pPr rtl="0"/>
            <a:r>
              <a:rPr lang="nl-NL" dirty="0"/>
              <a:t>9.  Rondvraag</a:t>
            </a:r>
            <a:br>
              <a:rPr lang="nl-NL" dirty="0"/>
            </a:br>
            <a:r>
              <a:rPr lang="nl-NL" sz="1800" dirty="0"/>
              <a:t>Door Bart Wolters</a:t>
            </a:r>
          </a:p>
        </p:txBody>
      </p:sp>
    </p:spTree>
    <p:extLst>
      <p:ext uri="{BB962C8B-B14F-4D97-AF65-F5344CB8AC3E}">
        <p14:creationId xmlns:p14="http://schemas.microsoft.com/office/powerpoint/2010/main" val="106605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nl-NL" dirty="0"/>
              <a:t>10. Sluiting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dirty="0"/>
              <a:t>Door Bart Wolters</a:t>
            </a:r>
          </a:p>
        </p:txBody>
      </p:sp>
    </p:spTree>
    <p:extLst>
      <p:ext uri="{BB962C8B-B14F-4D97-AF65-F5344CB8AC3E}">
        <p14:creationId xmlns:p14="http://schemas.microsoft.com/office/powerpoint/2010/main" val="414015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13CFED-D0A3-4A90-9953-5EECB4786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Vergaderreglement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905CF6-451E-4E67-AD82-194532AB9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Per woning 1 stem</a:t>
            </a:r>
          </a:p>
          <a:p>
            <a:r>
              <a:rPr lang="nl-NL" sz="2400" dirty="0"/>
              <a:t>Vragen op relevantie onderwerp, anders graag in rondvraag</a:t>
            </a:r>
          </a:p>
          <a:p>
            <a:endParaRPr lang="nl-NL" sz="2400" dirty="0"/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ECE591A-231C-EE03-2CFB-C412A13FB516}"/>
              </a:ext>
            </a:extLst>
          </p:cNvPr>
          <p:cNvSpPr/>
          <p:nvPr/>
        </p:nvSpPr>
        <p:spPr>
          <a:xfrm>
            <a:off x="471948" y="398206"/>
            <a:ext cx="516194" cy="50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98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C694CA-E9FA-1140-3DA8-2A4918199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</p:spPr>
        <p:txBody>
          <a:bodyPr/>
          <a:lstStyle/>
          <a:p>
            <a:r>
              <a:rPr lang="nl-NL" dirty="0"/>
              <a:t>Vaststellen notulen ALV 2023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16D68B48-81E7-BE15-E28F-B4436CE57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Vragen en of opmerkingen?</a:t>
            </a:r>
          </a:p>
          <a:p>
            <a:r>
              <a:rPr lang="nl-NL" dirty="0"/>
              <a:t>Ter stemming brengen</a:t>
            </a:r>
          </a:p>
        </p:txBody>
      </p:sp>
    </p:spTree>
    <p:extLst>
      <p:ext uri="{BB962C8B-B14F-4D97-AF65-F5344CB8AC3E}">
        <p14:creationId xmlns:p14="http://schemas.microsoft.com/office/powerpoint/2010/main" val="1937042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E69D77-9EDE-B8FC-9B8D-9649DF663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2. </a:t>
            </a:r>
            <a:r>
              <a:rPr lang="nl-NL" sz="5400" dirty="0"/>
              <a:t>Presentatie inbraakpreventie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3A21CF2-A3A5-AD07-FC66-04AD76389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Door: Steven Jansen</a:t>
            </a:r>
          </a:p>
        </p:txBody>
      </p:sp>
    </p:spTree>
    <p:extLst>
      <p:ext uri="{BB962C8B-B14F-4D97-AF65-F5344CB8AC3E}">
        <p14:creationId xmlns:p14="http://schemas.microsoft.com/office/powerpoint/2010/main" val="148038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51A8C9-AF29-3C18-9E8E-DCCAF5A6C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3. Sterrenberg Aardgasvrij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61D0BE-4EC3-8113-67C7-CBD2C8A53C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Door Bart Wolters</a:t>
            </a:r>
          </a:p>
        </p:txBody>
      </p:sp>
    </p:spTree>
    <p:extLst>
      <p:ext uri="{BB962C8B-B14F-4D97-AF65-F5344CB8AC3E}">
        <p14:creationId xmlns:p14="http://schemas.microsoft.com/office/powerpoint/2010/main" val="10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nl-NL" sz="5400" dirty="0"/>
              <a:t>4.Financiën 2023,begroting 2024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nl-NL" dirty="0"/>
              <a:t>Door Rob de Jong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5D54AA3-FCD9-7B88-DD9C-8481CB63A812}"/>
              </a:ext>
            </a:extLst>
          </p:cNvPr>
          <p:cNvSpPr/>
          <p:nvPr/>
        </p:nvSpPr>
        <p:spPr>
          <a:xfrm>
            <a:off x="471948" y="398206"/>
            <a:ext cx="516194" cy="50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9718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CAD3B-6AD6-4967-B453-69678D5E2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Toelichting financiën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D52773-90BC-4586-B989-DDE97C9AE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4127499"/>
          </a:xfrm>
        </p:spPr>
        <p:txBody>
          <a:bodyPr>
            <a:normAutofit/>
          </a:bodyPr>
          <a:lstStyle/>
          <a:p>
            <a:r>
              <a:rPr lang="nl-NL" sz="2400" dirty="0"/>
              <a:t>Inkomsten 2023</a:t>
            </a:r>
          </a:p>
          <a:p>
            <a:pPr lvl="1"/>
            <a:r>
              <a:rPr lang="nl-NL" sz="2200" dirty="0"/>
              <a:t>Ontwikkeling Contributie</a:t>
            </a:r>
          </a:p>
          <a:p>
            <a:r>
              <a:rPr lang="nl-NL" sz="2400" dirty="0"/>
              <a:t>Uitgaven 2023</a:t>
            </a:r>
          </a:p>
          <a:p>
            <a:r>
              <a:rPr lang="nl-NL" sz="2400" dirty="0"/>
              <a:t>Bevindingen kascommissie</a:t>
            </a: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0DBF511-12F8-1925-D20D-AE41D59BBA0E}"/>
              </a:ext>
            </a:extLst>
          </p:cNvPr>
          <p:cNvSpPr/>
          <p:nvPr/>
        </p:nvSpPr>
        <p:spPr>
          <a:xfrm>
            <a:off x="471948" y="398206"/>
            <a:ext cx="516194" cy="50144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328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66DAFC-6EF8-4D0C-8C04-5B717050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613" y="516194"/>
            <a:ext cx="9642987" cy="1130044"/>
          </a:xfr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nl-NL" dirty="0"/>
              <a:t>Ontwikkeling contributie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01980C4-3D58-4362-88F3-CD493180DAE9}"/>
              </a:ext>
            </a:extLst>
          </p:cNvPr>
          <p:cNvSpPr txBox="1"/>
          <p:nvPr/>
        </p:nvSpPr>
        <p:spPr>
          <a:xfrm>
            <a:off x="428978" y="3293532"/>
            <a:ext cx="687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Achterstand t/m 2020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EUR 210,00 aan contributie achterstand tot en met 2020 betaald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EUR 290,00 afgeschreven</a:t>
            </a:r>
            <a:r>
              <a:rPr lang="nl-NL" b="1" dirty="0"/>
              <a:t> </a:t>
            </a:r>
            <a:r>
              <a:rPr lang="nl-NL" dirty="0"/>
              <a:t>(Van ‘T Hof Rijnland)</a:t>
            </a:r>
            <a:endParaRPr lang="nl-NL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64A693D-342C-4F4D-A3C2-A0C032C913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978" y="2122265"/>
            <a:ext cx="10971525" cy="960147"/>
          </a:xfrm>
          <a:prstGeom prst="rect">
            <a:avLst/>
          </a:prstGeom>
        </p:spPr>
      </p:pic>
      <p:sp>
        <p:nvSpPr>
          <p:cNvPr id="11" name="Tekstvak 4">
            <a:extLst>
              <a:ext uri="{FF2B5EF4-FFF2-40B4-BE49-F238E27FC236}">
                <a16:creationId xmlns:a16="http://schemas.microsoft.com/office/drawing/2014/main" id="{B96C4D49-EB08-46BA-87D4-2270397D07CA}"/>
              </a:ext>
            </a:extLst>
          </p:cNvPr>
          <p:cNvSpPr txBox="1"/>
          <p:nvPr/>
        </p:nvSpPr>
        <p:spPr>
          <a:xfrm>
            <a:off x="428978" y="4596306"/>
            <a:ext cx="68714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Achterstand t/m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EUR 340,00 contributie achterstand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dirty="0"/>
              <a:t>EUR 15,00 afgeschreven (huurders instroom in 2021)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389563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theme/theme1.xml><?xml version="1.0" encoding="utf-8"?>
<a:theme xmlns:a="http://schemas.openxmlformats.org/drawingml/2006/main" name="Ruitraster 16x9">
  <a:themeElements>
    <a:clrScheme name="Aangepast 2">
      <a:dk1>
        <a:srgbClr val="F95A22"/>
      </a:dk1>
      <a:lt1>
        <a:sysClr val="window" lastClr="FFFFFF"/>
      </a:lt1>
      <a:dk2>
        <a:srgbClr val="F9BD53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wonersvereniging groen-blauw" id="{8EDA2ABE-9B9F-4A85-B081-5ADCF456B3A9}" vid="{A4CFF4BC-373D-4717-BA0B-583EDA3E0529}"/>
    </a:ext>
  </a:extLst>
</a:theme>
</file>

<file path=ppt/theme/theme2.xml><?xml version="1.0" encoding="utf-8"?>
<a:theme xmlns:a="http://schemas.openxmlformats.org/drawingml/2006/main" name="Office-thema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499</Words>
  <Application>Microsoft Office PowerPoint</Application>
  <PresentationFormat>Breedbeeld</PresentationFormat>
  <Paragraphs>103</Paragraphs>
  <Slides>24</Slides>
  <Notes>10</Notes>
  <HiddenSlides>1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27" baseType="lpstr">
      <vt:lpstr>Arial</vt:lpstr>
      <vt:lpstr>Calibri</vt:lpstr>
      <vt:lpstr>Ruitraster 16x9</vt:lpstr>
      <vt:lpstr>Algemene ledenvergadering</vt:lpstr>
      <vt:lpstr>1. Welkom en Agenda</vt:lpstr>
      <vt:lpstr>Vergaderreglement</vt:lpstr>
      <vt:lpstr>Vaststellen notulen ALV 2023</vt:lpstr>
      <vt:lpstr>2. Presentatie inbraakpreventie</vt:lpstr>
      <vt:lpstr>3. Sterrenberg Aardgasvrij</vt:lpstr>
      <vt:lpstr>4.Financiën 2023,begroting 2024</vt:lpstr>
      <vt:lpstr>Toelichting financiën</vt:lpstr>
      <vt:lpstr>Ontwikkeling contributie</vt:lpstr>
      <vt:lpstr>Inkomsten</vt:lpstr>
      <vt:lpstr>Uitgaven</vt:lpstr>
      <vt:lpstr>Bevindingen kascommissie</vt:lpstr>
      <vt:lpstr>Toelichting begroting 2022 Inkomsten</vt:lpstr>
      <vt:lpstr>Toelichting begroting 2022 Uitgaven</vt:lpstr>
      <vt:lpstr>5. Décharge bestuur</vt:lpstr>
      <vt:lpstr>Bestuurswisseling</vt:lpstr>
      <vt:lpstr>6. Statutenwijziging</vt:lpstr>
      <vt:lpstr>Kernvragen statutenwijziging</vt:lpstr>
      <vt:lpstr>Statutenwijziging (vervolg)</vt:lpstr>
      <vt:lpstr>7. Activiteitenkalender 2024</vt:lpstr>
      <vt:lpstr>Activiteiten 2024</vt:lpstr>
      <vt:lpstr>8. Binnengekomen vragen</vt:lpstr>
      <vt:lpstr>9.  Rondvraag Door Bart Wolters</vt:lpstr>
      <vt:lpstr>10. Sluiting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Titelindeling</dc:title>
  <dc:creator>Boom, Frank</dc:creator>
  <cp:lastModifiedBy>Bart Wolters</cp:lastModifiedBy>
  <cp:revision>53</cp:revision>
  <cp:lastPrinted>2021-06-02T14:34:09Z</cp:lastPrinted>
  <dcterms:created xsi:type="dcterms:W3CDTF">2018-02-16T09:13:06Z</dcterms:created>
  <dcterms:modified xsi:type="dcterms:W3CDTF">2024-04-02T12:36:43Z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MSIP_Label_c4893c79-056d-44f5-9e05-582500cb3434_Enabled">
    <vt:lpwstr>true</vt:lpwstr>
  </property>
  <property fmtid="{D5CDD505-2E9C-101B-9397-08002B2CF9AE}" pid="9" name="MSIP_Label_c4893c79-056d-44f5-9e05-582500cb3434_SetDate">
    <vt:lpwstr>2022-04-18T08:48:38Z</vt:lpwstr>
  </property>
  <property fmtid="{D5CDD505-2E9C-101B-9397-08002B2CF9AE}" pid="10" name="MSIP_Label_c4893c79-056d-44f5-9e05-582500cb3434_Method">
    <vt:lpwstr>Privileged</vt:lpwstr>
  </property>
  <property fmtid="{D5CDD505-2E9C-101B-9397-08002B2CF9AE}" pid="11" name="MSIP_Label_c4893c79-056d-44f5-9e05-582500cb3434_Name">
    <vt:lpwstr>BUSINESS USE Only</vt:lpwstr>
  </property>
  <property fmtid="{D5CDD505-2E9C-101B-9397-08002B2CF9AE}" pid="12" name="MSIP_Label_c4893c79-056d-44f5-9e05-582500cb3434_SiteId">
    <vt:lpwstr>cdb191c8-fc03-4343-aead-2808b21fd513</vt:lpwstr>
  </property>
  <property fmtid="{D5CDD505-2E9C-101B-9397-08002B2CF9AE}" pid="13" name="MSIP_Label_c4893c79-056d-44f5-9e05-582500cb3434_ActionId">
    <vt:lpwstr>1e4efe0a-ab12-41ee-a3a1-f17b89fbb11b</vt:lpwstr>
  </property>
  <property fmtid="{D5CDD505-2E9C-101B-9397-08002B2CF9AE}" pid="14" name="MSIP_Label_c4893c79-056d-44f5-9e05-582500cb3434_ContentBits">
    <vt:lpwstr>0</vt:lpwstr>
  </property>
</Properties>
</file>